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56" r:id="rId2"/>
    <p:sldId id="266" r:id="rId3"/>
    <p:sldId id="267" r:id="rId4"/>
    <p:sldId id="268" r:id="rId5"/>
    <p:sldId id="263" r:id="rId6"/>
    <p:sldId id="269" r:id="rId7"/>
    <p:sldId id="270" r:id="rId8"/>
    <p:sldId id="271" r:id="rId9"/>
    <p:sldId id="274" r:id="rId10"/>
    <p:sldId id="264" r:id="rId11"/>
    <p:sldId id="265" r:id="rId12"/>
    <p:sldId id="257" r:id="rId13"/>
    <p:sldId id="258" r:id="rId14"/>
    <p:sldId id="259" r:id="rId15"/>
    <p:sldId id="276" r:id="rId16"/>
    <p:sldId id="277" r:id="rId17"/>
    <p:sldId id="261" r:id="rId18"/>
    <p:sldId id="279" r:id="rId19"/>
    <p:sldId id="260" r:id="rId20"/>
    <p:sldId id="278" r:id="rId21"/>
    <p:sldId id="275" r:id="rId22"/>
    <p:sldId id="280" r:id="rId23"/>
    <p:sldId id="262" r:id="rId24"/>
    <p:sldId id="281" r:id="rId25"/>
  </p:sldIdLst>
  <p:sldSz cx="9144000" cy="6858000" type="screen4x3"/>
  <p:notesSz cx="6888163" cy="100203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38" autoAdjust="0"/>
    <p:restoredTop sz="94638" autoAdjust="0"/>
  </p:normalViewPr>
  <p:slideViewPr>
    <p:cSldViewPr>
      <p:cViewPr>
        <p:scale>
          <a:sx n="73" d="100"/>
          <a:sy n="73" d="100"/>
        </p:scale>
        <p:origin x="-128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2B623436-839C-46D9-9C09-909E05FA753E}" type="datetimeFigureOut">
              <a:rPr lang="pt-BR" smtClean="0"/>
              <a:t>18/07/2017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B67915B5-85DB-42D7-B897-6F2CEECC8E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0899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591B1-740E-4ECF-9C8C-4EF78DB167BE}" type="datetimeFigureOut">
              <a:rPr lang="pt-BR" smtClean="0"/>
              <a:pPr/>
              <a:t>18/07/2017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64EF-4BE8-4F55-AED2-73E6AA2F8EC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591B1-740E-4ECF-9C8C-4EF78DB167BE}" type="datetimeFigureOut">
              <a:rPr lang="pt-BR" smtClean="0"/>
              <a:pPr/>
              <a:t>18/07/2017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64EF-4BE8-4F55-AED2-73E6AA2F8EC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591B1-740E-4ECF-9C8C-4EF78DB167BE}" type="datetimeFigureOut">
              <a:rPr lang="pt-BR" smtClean="0"/>
              <a:pPr/>
              <a:t>18/07/2017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64EF-4BE8-4F55-AED2-73E6AA2F8EC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591B1-740E-4ECF-9C8C-4EF78DB167BE}" type="datetimeFigureOut">
              <a:rPr lang="pt-BR" smtClean="0"/>
              <a:pPr/>
              <a:t>18/07/2017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64EF-4BE8-4F55-AED2-73E6AA2F8EC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591B1-740E-4ECF-9C8C-4EF78DB167BE}" type="datetimeFigureOut">
              <a:rPr lang="pt-BR" smtClean="0"/>
              <a:pPr/>
              <a:t>18/07/2017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64EF-4BE8-4F55-AED2-73E6AA2F8EC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591B1-740E-4ECF-9C8C-4EF78DB167BE}" type="datetimeFigureOut">
              <a:rPr lang="pt-BR" smtClean="0"/>
              <a:pPr/>
              <a:t>18/07/2017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64EF-4BE8-4F55-AED2-73E6AA2F8EC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591B1-740E-4ECF-9C8C-4EF78DB167BE}" type="datetimeFigureOut">
              <a:rPr lang="pt-BR" smtClean="0"/>
              <a:pPr/>
              <a:t>18/07/2017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64EF-4BE8-4F55-AED2-73E6AA2F8EC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591B1-740E-4ECF-9C8C-4EF78DB167BE}" type="datetimeFigureOut">
              <a:rPr lang="pt-BR" smtClean="0"/>
              <a:pPr/>
              <a:t>18/07/2017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64EF-4BE8-4F55-AED2-73E6AA2F8EC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591B1-740E-4ECF-9C8C-4EF78DB167BE}" type="datetimeFigureOut">
              <a:rPr lang="pt-BR" smtClean="0"/>
              <a:pPr/>
              <a:t>18/07/2017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64EF-4BE8-4F55-AED2-73E6AA2F8EC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591B1-740E-4ECF-9C8C-4EF78DB167BE}" type="datetimeFigureOut">
              <a:rPr lang="pt-BR" smtClean="0"/>
              <a:pPr/>
              <a:t>18/07/2017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64EF-4BE8-4F55-AED2-73E6AA2F8EC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591B1-740E-4ECF-9C8C-4EF78DB167BE}" type="datetimeFigureOut">
              <a:rPr lang="pt-BR" smtClean="0"/>
              <a:pPr/>
              <a:t>18/07/2017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64EF-4BE8-4F55-AED2-73E6AA2F8EC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591B1-740E-4ECF-9C8C-4EF78DB167BE}" type="datetimeFigureOut">
              <a:rPr lang="pt-BR" smtClean="0"/>
              <a:pPr/>
              <a:t>18/07/2017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764EF-4BE8-4F55-AED2-73E6AA2F8EC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78603" y="214290"/>
            <a:ext cx="8386794" cy="114300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Vivência do Batismo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8596" y="4714884"/>
            <a:ext cx="8286808" cy="17859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pt-BR" sz="4500" dirty="0" smtClean="0">
                <a:solidFill>
                  <a:schemeClr val="tx1"/>
                </a:solidFill>
              </a:rPr>
              <a:t>A alegria de viver a boa nova.</a:t>
            </a:r>
          </a:p>
          <a:p>
            <a:endParaRPr lang="pt-BR" dirty="0" smtClean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..prosseguiu sua viagem, cheio de alegria. </a:t>
            </a:r>
            <a:r>
              <a:rPr lang="pt-BR" dirty="0" err="1" smtClean="0">
                <a:solidFill>
                  <a:schemeClr val="tx1"/>
                </a:solidFill>
              </a:rPr>
              <a:t>At</a:t>
            </a:r>
            <a:r>
              <a:rPr lang="pt-BR" dirty="0" smtClean="0">
                <a:solidFill>
                  <a:schemeClr val="tx1"/>
                </a:solidFill>
              </a:rPr>
              <a:t>, 8,40</a:t>
            </a:r>
          </a:p>
        </p:txBody>
      </p:sp>
      <p:pic>
        <p:nvPicPr>
          <p:cNvPr id="5" name="Imagem 4" descr="a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16" y="1640876"/>
            <a:ext cx="8757168" cy="283066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pp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402" y="1428736"/>
            <a:ext cx="4080896" cy="48577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401080" cy="114300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sz="4900" dirty="0" smtClean="0"/>
              <a:t>Cristo é a Palavra que salva</a:t>
            </a:r>
            <a:br>
              <a:rPr lang="pt-BR" sz="4900" dirty="0" smtClean="0"/>
            </a:br>
            <a:endParaRPr lang="pt-BR" sz="49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500174"/>
            <a:ext cx="4357718" cy="478634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endParaRPr lang="pt-BR" sz="4000" dirty="0" smtClean="0"/>
          </a:p>
          <a:p>
            <a:pPr algn="ctr"/>
            <a:r>
              <a:rPr lang="pt-BR" sz="4000" dirty="0" smtClean="0"/>
              <a:t>Palavra de Deus que se fez carne</a:t>
            </a:r>
          </a:p>
          <a:p>
            <a:pPr algn="ctr"/>
            <a:r>
              <a:rPr lang="pt-BR" sz="4000" dirty="0" smtClean="0"/>
              <a:t>Palavra Falada</a:t>
            </a:r>
          </a:p>
          <a:p>
            <a:pPr algn="ctr"/>
            <a:r>
              <a:rPr lang="pt-BR" sz="4000" dirty="0" smtClean="0"/>
              <a:t>Palavra Escrita</a:t>
            </a:r>
            <a:endParaRPr lang="pt-BR" sz="4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80"/>
            <a:ext cx="9144000" cy="605437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Palavra que encanta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5072074"/>
            <a:ext cx="9144000" cy="121444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pt-BR" dirty="0" smtClean="0"/>
              <a:t> "A palavra está perto de você; está em sua boca e em seu coração”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p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85728"/>
            <a:ext cx="8024842" cy="601863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aseline="30000" dirty="0" smtClean="0"/>
              <a:t>Palavra que compromete</a:t>
            </a:r>
            <a:endParaRPr lang="pt-BR" sz="1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143380"/>
            <a:ext cx="8229600" cy="198278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pt-BR" dirty="0" smtClean="0"/>
              <a:t> "Porei a minha lei no íntimo deles e a escreverei nos seus corações. Serei o Deus deles, e eles serão o meu povo.” (Jr 33,33)</a:t>
            </a:r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 smtClean="0"/>
              <a:t>Palavra que alimenta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Desde o início do cristianismo, o processo de iniciação na fé se dá pela transmissão da Palavra e pela inserção na comunidade.</a:t>
            </a:r>
          </a:p>
          <a:p>
            <a:r>
              <a:rPr lang="pt-BR" dirty="0" smtClean="0"/>
              <a:t>A espiritualidade do batizado é alimentada pela Palavra de Deus.</a:t>
            </a:r>
          </a:p>
          <a:p>
            <a:r>
              <a:rPr lang="pt-BR" dirty="0" smtClean="0"/>
              <a:t>Da Palavra que é vida nova para quem a recebe, brota o envio missionário</a:t>
            </a:r>
            <a:endParaRPr lang="pt-B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dirty="0" smtClean="0"/>
              <a:t>Palavra que compromete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500174"/>
            <a:ext cx="8572560" cy="514353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dirty="0" smtClean="0"/>
              <a:t>Sede perfeitos como vosso pai...(</a:t>
            </a:r>
            <a:r>
              <a:rPr lang="pt-BR" dirty="0" err="1" smtClean="0"/>
              <a:t>Mt</a:t>
            </a:r>
            <a:r>
              <a:rPr lang="pt-BR" dirty="0" smtClean="0"/>
              <a:t> 5,48)</a:t>
            </a:r>
          </a:p>
          <a:p>
            <a:r>
              <a:rPr lang="pt-BR" dirty="0" smtClean="0"/>
              <a:t>Cristo, modelo de toda perfeição..</a:t>
            </a:r>
          </a:p>
          <a:p>
            <a:r>
              <a:rPr lang="pt-BR" dirty="0" smtClean="0"/>
              <a:t>Os fiéis, seja qual for o seu estado ou classe, são chamado à plenitude da vida cristã e a perfeição da caridade. LG 40</a:t>
            </a:r>
          </a:p>
          <a:p>
            <a:r>
              <a:rPr lang="pt-BR" dirty="0" smtClean="0"/>
              <a:t>Escuta e prática</a:t>
            </a:r>
          </a:p>
          <a:p>
            <a:r>
              <a:rPr lang="pt-BR" dirty="0" smtClean="0"/>
              <a:t>Onde?</a:t>
            </a:r>
          </a:p>
          <a:p>
            <a:pPr algn="ctr"/>
            <a:r>
              <a:rPr lang="pt-BR" dirty="0" smtClean="0"/>
              <a:t>Em casa, na família, no matrimônio, no trabalho, na comunidade, na sociedade...(</a:t>
            </a:r>
            <a:r>
              <a:rPr lang="pt-BR" dirty="0" err="1" smtClean="0"/>
              <a:t>Doc</a:t>
            </a:r>
            <a:r>
              <a:rPr lang="pt-BR" dirty="0" smtClean="0"/>
              <a:t> 105, 11)</a:t>
            </a:r>
            <a:endParaRPr lang="pt-B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1007604" y="1052736"/>
            <a:ext cx="7128792" cy="4824536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1187624" y="1264401"/>
            <a:ext cx="67687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t-BR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convite às atividades das comunidades </a:t>
            </a:r>
            <a:r>
              <a:rPr lang="pt-B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paroquiais, </a:t>
            </a:r>
            <a:r>
              <a:rPr lang="pt-BR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 auxílio em eventos </a:t>
            </a:r>
            <a:r>
              <a:rPr lang="pt-B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 nas ações pastorais são </a:t>
            </a:r>
            <a:r>
              <a:rPr lang="pt-BR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bons desafios </a:t>
            </a:r>
            <a:r>
              <a:rPr lang="pt-B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conduzem à percepção do envolvimento dedicado à vida em comum. As </a:t>
            </a:r>
            <a:r>
              <a:rPr lang="pt-BR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missões jovens</a:t>
            </a:r>
            <a:r>
              <a:rPr lang="pt-B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 o </a:t>
            </a:r>
            <a:r>
              <a:rPr lang="pt-BR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voluntariado missionário </a:t>
            </a:r>
            <a:r>
              <a:rPr lang="pt-B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também propiciam uma experiência de doação de si aos que mais precisam, ao mesmo tempo que despertam maior sensibilidade para a justiça e a paz</a:t>
            </a:r>
            <a:r>
              <a:rPr lang="pt-BR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t-BR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(n. 208)</a:t>
            </a:r>
            <a:endParaRPr lang="pt-BR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185" y="6093296"/>
            <a:ext cx="699954" cy="699954"/>
          </a:xfrm>
          <a:prstGeom prst="rect">
            <a:avLst/>
          </a:prstGeom>
        </p:spPr>
      </p:pic>
      <p:sp>
        <p:nvSpPr>
          <p:cNvPr id="6" name="Retângulo de cantos arredondados 5"/>
          <p:cNvSpPr/>
          <p:nvPr/>
        </p:nvSpPr>
        <p:spPr>
          <a:xfrm>
            <a:off x="3357554" y="285728"/>
            <a:ext cx="271464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DOC 107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2141316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373600" y="404664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>
              <a:buFont typeface="+mj-lt"/>
              <a:buAutoNum type="alphaLcParenR" startAt="9"/>
            </a:pPr>
            <a:r>
              <a:rPr lang="pt-BR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Comunidade</a:t>
            </a:r>
            <a:endParaRPr lang="pt-BR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51520" y="1221350"/>
            <a:ext cx="85470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É impossível crer sozinho</a:t>
            </a:r>
            <a:r>
              <a:rPr lang="pt-BR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Deve haver uma </a:t>
            </a:r>
            <a:r>
              <a:rPr lang="pt-BR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unidade no meio da diversidade </a:t>
            </a:r>
            <a:r>
              <a:rPr lang="pt-BR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dos sentimentos e estilos de cada um. Tal unidade é encontrada sobretudo na liturgia, ponto comum de chegada e de partida da fé e da vida cristã</a:t>
            </a:r>
            <a:r>
              <a:rPr lang="pt-BR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t-B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(n. 225)</a:t>
            </a:r>
            <a:endParaRPr lang="pt-BR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s://cursos.atencaobasica.org.br/sites/default/files/comunidade-de-aprendizag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7537"/>
            <a:ext cx="9144000" cy="32704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542" y="56700"/>
            <a:ext cx="563988" cy="563988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7000892" y="285728"/>
            <a:ext cx="1428760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DOC 107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90404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Inseridos na Comunidade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Através do batismo, somos inseridos na comunidade cristã, pertencentes a um grupo, um caminho de fé, um lugar de criar vínculos de amizade fraterna, de crescimento e de serviço à Jesus e ao próximo.</a:t>
            </a:r>
          </a:p>
          <a:p>
            <a:r>
              <a:rPr lang="pt-BR" dirty="0" smtClean="0"/>
              <a:t>Viver em comunidade é caminhar junto.</a:t>
            </a:r>
          </a:p>
          <a:p>
            <a:r>
              <a:rPr lang="pt-BR" dirty="0" smtClean="0"/>
              <a:t>Sal e luz</a:t>
            </a:r>
          </a:p>
          <a:p>
            <a:r>
              <a:rPr lang="pt-BR" dirty="0" smtClean="0"/>
              <a:t>Estar ligado á videira verdadeira..(</a:t>
            </a:r>
            <a:r>
              <a:rPr lang="pt-BR" dirty="0" err="1" smtClean="0"/>
              <a:t>Doc</a:t>
            </a:r>
            <a:r>
              <a:rPr lang="pt-BR" dirty="0" smtClean="0"/>
              <a:t> 105,14)</a:t>
            </a:r>
            <a:endParaRPr lang="pt-B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511660" y="139590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Integrar, não isolar</a:t>
            </a:r>
            <a:endParaRPr lang="pt-BR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518835" y="1052736"/>
            <a:ext cx="8208912" cy="2821672"/>
          </a:xfrm>
          <a:prstGeom prst="roundRect">
            <a:avLst>
              <a:gd name="adj" fmla="val 12180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518835" y="1124744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8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Integrar na comunidade</a:t>
            </a:r>
            <a:r>
              <a:rPr lang="pt-BR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pt-B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com o seu dom de </a:t>
            </a:r>
            <a:r>
              <a:rPr lang="pt-BR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atrair especialmente pessoas afastadas</a:t>
            </a:r>
            <a:r>
              <a:rPr lang="pt-B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 vivenciar com elas o querigma, é preciso que </a:t>
            </a:r>
            <a:r>
              <a:rPr lang="pt-BR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iniciem seus membros na comunidade eclesial</a:t>
            </a:r>
            <a:r>
              <a:rPr lang="pt-B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t-BR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mais do que arrebanhar adeptos para si mesmos</a:t>
            </a:r>
            <a:r>
              <a:rPr lang="pt-B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promovendo, assim, a </a:t>
            </a:r>
            <a:r>
              <a:rPr lang="pt-BR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eclesiologia de comunhão e participação</a:t>
            </a:r>
            <a:r>
              <a:rPr lang="pt-BR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pt-BR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518835" y="4149080"/>
            <a:ext cx="8208912" cy="2448272"/>
          </a:xfrm>
          <a:prstGeom prst="roundRect">
            <a:avLst>
              <a:gd name="adj" fmla="val 12070"/>
            </a:avLst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524773" y="4219054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Agir </a:t>
            </a:r>
            <a:r>
              <a:rPr lang="pt-BR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 sintonia:</a:t>
            </a:r>
            <a:r>
              <a:rPr lang="pt-BR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cuidar para que </a:t>
            </a:r>
            <a:r>
              <a:rPr lang="pt-B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seu estilo próprio de ser e agir esteja em sintonia com as diretrizes da ação evangelizadora da diocese</a:t>
            </a: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assim, as celebrações litúrgicas, os encontros de formação e o estilo de vida da comunidade </a:t>
            </a:r>
            <a:r>
              <a:rPr lang="pt-B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não serão identificados especificamente com as de um determinado movimento</a:t>
            </a:r>
            <a:r>
              <a:rPr lang="pt-B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pt-BR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608" y="26027"/>
            <a:ext cx="483930" cy="483930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7072330" y="285728"/>
            <a:ext cx="157163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DOC 107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291079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pp.jpg"/>
          <p:cNvPicPr>
            <a:picLocks noChangeAspect="1"/>
          </p:cNvPicPr>
          <p:nvPr/>
        </p:nvPicPr>
        <p:blipFill>
          <a:blip r:embed="rId2"/>
          <a:srcRect l="-917" t="5504" r="917" b="11927"/>
          <a:stretch>
            <a:fillRect/>
          </a:stretch>
        </p:blipFill>
        <p:spPr>
          <a:xfrm>
            <a:off x="357158" y="285728"/>
            <a:ext cx="8358246" cy="62865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 smtClean="0"/>
              <a:t>ALEGRIA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600200"/>
            <a:ext cx="8501122" cy="497207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pt-BR" dirty="0" smtClean="0"/>
          </a:p>
          <a:p>
            <a:pPr algn="ctr"/>
            <a:r>
              <a:rPr lang="pt-BR" dirty="0" smtClean="0"/>
              <a:t>Estado de satisfação extrema; sentimento de contentamento ou de prazer excessivo.A condição de satisfação da pessoa que está contente (alegre).Circunstância ou situação feliz: é uma alegria tê-los em casa.Aquilo que causa contentamento ou prazer: seu projeto foi uma grande alegria para ele.Ação de se divertir; divertimento.</a:t>
            </a:r>
            <a:endParaRPr lang="pt-B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359532" y="476672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>
              <a:buFont typeface="+mj-lt"/>
              <a:buAutoNum type="alphaLcParenR" startAt="12"/>
            </a:pPr>
            <a:r>
              <a:rPr lang="pt-BR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Catequistas e demais agentes pastorais</a:t>
            </a:r>
            <a:endParaRPr lang="pt-BR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51520" y="1556792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Como discípulos missionários, os catequistas e os agentes de pastoral </a:t>
            </a:r>
            <a:r>
              <a:rPr lang="pt-BR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aprendem também com seus catequizandos </a:t>
            </a:r>
            <a:r>
              <a:rPr lang="pt-BR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 com os participantes da ação pastoral. </a:t>
            </a:r>
            <a:r>
              <a:rPr lang="pt-BR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Isso acontece ao escutarem, com eles, a Palavra de Deus</a:t>
            </a:r>
            <a:r>
              <a:rPr lang="pt-BR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t-BR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orarem</a:t>
            </a:r>
            <a:r>
              <a:rPr lang="pt-BR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t-BR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partilharem a vida </a:t>
            </a:r>
            <a:r>
              <a:rPr lang="pt-BR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 ação desenvolvidas</a:t>
            </a:r>
            <a:r>
              <a:rPr lang="pt-BR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t-B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(n. 233)</a:t>
            </a:r>
            <a:endParaRPr lang="pt-BR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1.bp.blogspot.com/-MtaY7DpqXrc/UhliGpZjHNI/AAAAAAAADmA/wo1iKI_EhwE/s1600/dia-do-catequista-desenh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01"/>
          <a:stretch/>
        </p:blipFill>
        <p:spPr bwMode="auto">
          <a:xfrm>
            <a:off x="4849118" y="1556792"/>
            <a:ext cx="4115370" cy="4938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" y="6094826"/>
            <a:ext cx="699954" cy="699954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7358082" y="214290"/>
            <a:ext cx="1357322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DOC107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19762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Evangelizadores com Espírito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pt-BR" dirty="0" smtClean="0"/>
              <a:t>Evangelizadores que rezam e trabalham</a:t>
            </a:r>
          </a:p>
          <a:p>
            <a:r>
              <a:rPr lang="pt-BR" dirty="0" smtClean="0"/>
              <a:t>Espiritualidade que transforme o coração</a:t>
            </a:r>
          </a:p>
          <a:p>
            <a:r>
              <a:rPr lang="pt-BR" dirty="0" smtClean="0"/>
              <a:t>Compromisso e atividades com sentido</a:t>
            </a:r>
          </a:p>
          <a:p>
            <a:r>
              <a:rPr lang="pt-BR" dirty="0" smtClean="0"/>
              <a:t>Oração pessoal e comunitária</a:t>
            </a:r>
          </a:p>
          <a:p>
            <a:r>
              <a:rPr lang="pt-BR" dirty="0" smtClean="0"/>
              <a:t>Sacramentos</a:t>
            </a:r>
          </a:p>
          <a:p>
            <a:r>
              <a:rPr lang="pt-BR" dirty="0" smtClean="0"/>
              <a:t>Adoração</a:t>
            </a:r>
          </a:p>
          <a:p>
            <a:r>
              <a:rPr lang="pt-BR" dirty="0" smtClean="0"/>
              <a:t>Encontro </a:t>
            </a:r>
            <a:r>
              <a:rPr lang="pt-BR" dirty="0" err="1" smtClean="0"/>
              <a:t>Orante</a:t>
            </a:r>
            <a:r>
              <a:rPr lang="pt-BR" dirty="0" smtClean="0"/>
              <a:t> com a Palavra</a:t>
            </a:r>
          </a:p>
          <a:p>
            <a:r>
              <a:rPr lang="pt-BR" dirty="0" smtClean="0"/>
              <a:t>Cheios de coragem e alegria</a:t>
            </a:r>
            <a:endParaRPr lang="pt-B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3500430" y="214290"/>
            <a:ext cx="2000264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DOC 107</a:t>
            </a:r>
            <a:endParaRPr lang="pt-BR" sz="2400" dirty="0"/>
          </a:p>
        </p:txBody>
      </p:sp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791580" y="714356"/>
            <a:ext cx="74951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 reflexões e indicações aqui apresentadas sinalizam </a:t>
            </a:r>
            <a:r>
              <a:rPr lang="pt-BR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NECESSIDADE de </a:t>
            </a:r>
            <a:r>
              <a:rPr lang="pt-BR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uma conversão pessoal de todos os membros da Igreja </a:t>
            </a:r>
            <a:r>
              <a:rPr lang="pt-BR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e, consequentemente, da vida da comunidade eclesial. O que está diante de nós é </a:t>
            </a:r>
            <a:r>
              <a:rPr lang="pt-BR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 desafio de construção e consolidação desse paradigma pastoral da Iniciação à Vida Cristã</a:t>
            </a:r>
            <a:r>
              <a:rPr lang="pt-BR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t-BR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(n. 242)</a:t>
            </a:r>
            <a:endParaRPr lang="pt-BR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185" y="6093296"/>
            <a:ext cx="699954" cy="69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55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 descr="a6.png"/>
          <p:cNvPicPr>
            <a:picLocks noGrp="1" noChangeAspect="1"/>
          </p:cNvPicPr>
          <p:nvPr>
            <p:ph idx="1"/>
          </p:nvPr>
        </p:nvPicPr>
        <p:blipFill>
          <a:blip r:embed="rId2"/>
          <a:srcRect r="9522"/>
          <a:stretch>
            <a:fillRect/>
          </a:stretch>
        </p:blipFill>
        <p:spPr>
          <a:xfrm>
            <a:off x="285720" y="285728"/>
            <a:ext cx="8552682" cy="6215106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a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716" y="142853"/>
            <a:ext cx="7868569" cy="63579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tângulo 4"/>
          <p:cNvSpPr/>
          <p:nvPr/>
        </p:nvSpPr>
        <p:spPr>
          <a:xfrm>
            <a:off x="214282" y="5072074"/>
            <a:ext cx="8715436" cy="164307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latin typeface="Calisto MT" pitchFamily="18" charset="0"/>
              </a:rPr>
              <a:t>Mostre a alegria de ser cristão</a:t>
            </a:r>
          </a:p>
          <a:p>
            <a:pPr algn="ctr"/>
            <a:r>
              <a:rPr lang="pt-BR" dirty="0" smtClean="0"/>
              <a:t>“A NOSSA ALEGRIA É O MELHOR MODO DE PREGAR O CRISTIANISMO”</a:t>
            </a:r>
          </a:p>
          <a:p>
            <a:pPr algn="ctr"/>
            <a:r>
              <a:rPr lang="pt-BR" dirty="0" smtClean="0"/>
              <a:t>Santa Madre Teresa de Calcutá</a:t>
            </a:r>
          </a:p>
          <a:p>
            <a:pPr algn="ctr"/>
            <a:r>
              <a:rPr lang="pt-BR" dirty="0" smtClean="0"/>
              <a:t> No dia 4 de setembro de 2016 foi canonizada pelo Papa Francisco.</a:t>
            </a: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a3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14282" y="142852"/>
            <a:ext cx="8731312" cy="6572296"/>
          </a:xfrm>
        </p:spPr>
      </p:pic>
      <p:sp>
        <p:nvSpPr>
          <p:cNvPr id="5" name="Retângulo 4"/>
          <p:cNvSpPr/>
          <p:nvPr/>
        </p:nvSpPr>
        <p:spPr>
          <a:xfrm>
            <a:off x="714348" y="500042"/>
            <a:ext cx="7786742" cy="5000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dirty="0" smtClean="0"/>
              <a:t>Que alegria não passa?</a:t>
            </a:r>
            <a:endParaRPr lang="pt-BR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O início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pt-BR" dirty="0" smtClean="0"/>
          </a:p>
          <a:p>
            <a:r>
              <a:rPr lang="pt-BR" dirty="0" smtClean="0"/>
              <a:t>No início do cristianismo, as comunidades testemunhavam a alegria e contagiavam outros ao seguimento de Jesus: </a:t>
            </a:r>
          </a:p>
          <a:p>
            <a:r>
              <a:rPr lang="pt-BR" dirty="0" smtClean="0"/>
              <a:t>“e cada dia, o Senhor acrescentava a seu número mais pessoas que eram salvas.”(</a:t>
            </a:r>
            <a:r>
              <a:rPr lang="pt-BR" dirty="0" err="1" smtClean="0"/>
              <a:t>At</a:t>
            </a:r>
            <a:r>
              <a:rPr lang="pt-BR" dirty="0" smtClean="0"/>
              <a:t> 2,47)</a:t>
            </a:r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Não se nasce cristão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Discípulo de Jesus – Aquele que crê</a:t>
            </a:r>
          </a:p>
          <a:p>
            <a:r>
              <a:rPr lang="pt-BR" dirty="0" smtClean="0"/>
              <a:t>Não nascemos cristãos, nos tornamos através de um chamado</a:t>
            </a:r>
          </a:p>
          <a:p>
            <a:r>
              <a:rPr lang="pt-BR" dirty="0" smtClean="0"/>
              <a:t>Conseqüentemente, a fé vem por ouvir a mensagem, e a mensagem é ouvida mediante a palavra de Cristo.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a8.jpg"/>
          <p:cNvPicPr>
            <a:picLocks noChangeAspect="1"/>
          </p:cNvPicPr>
          <p:nvPr/>
        </p:nvPicPr>
        <p:blipFill>
          <a:blip r:embed="rId2"/>
          <a:srcRect b="31072"/>
          <a:stretch>
            <a:fillRect/>
          </a:stretch>
        </p:blipFill>
        <p:spPr>
          <a:xfrm>
            <a:off x="377589" y="4357694"/>
            <a:ext cx="8388823" cy="225869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 smtClean="0"/>
              <a:t>Cheio de alegria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7179" y="1357299"/>
            <a:ext cx="8329642" cy="285752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dirty="0" smtClean="0"/>
              <a:t>A conversão e o Batismo confirma a vida nova pela alegria</a:t>
            </a:r>
          </a:p>
          <a:p>
            <a:r>
              <a:rPr lang="pt-BR" dirty="0" smtClean="0"/>
              <a:t>O catequista Filipe soube com alegria introduzir o Eunuco no mistério da fé...</a:t>
            </a:r>
          </a:p>
          <a:p>
            <a:r>
              <a:rPr lang="pt-BR" dirty="0" smtClean="0"/>
              <a:t>O que lhe deu esta alegria?</a:t>
            </a:r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357562"/>
            <a:ext cx="8572560" cy="350043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5729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t-BR" sz="5300" dirty="0" smtClean="0"/>
              <a:t>Alegria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Marca do SER CRISTÃO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428736"/>
            <a:ext cx="8572560" cy="192882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A alegria do evangelho enche o coração e a vida daqueles que se encontram com Jesus</a:t>
            </a: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Um anúncio renovado proporciona às pessoa uma nova alegria na fé e uma fecundidade evangelizadora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p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92" y="210384"/>
            <a:ext cx="8407816" cy="643723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0001" y="274638"/>
            <a:ext cx="8643998" cy="86834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Conhecer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4929198"/>
            <a:ext cx="9144000" cy="1928802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pt-BR" dirty="0" smtClean="0"/>
              <a:t>Conhecer Jesus é o melhor presente que qualquer pessoa pode receber: tê-lo encontrado foi o melhor que correu em nossas vidas, e fazê-lo conhecido com nossa palavra e obras, é nossa alegria. (</a:t>
            </a:r>
            <a:r>
              <a:rPr lang="pt-BR" dirty="0" err="1" smtClean="0"/>
              <a:t>DAp</a:t>
            </a:r>
            <a:r>
              <a:rPr lang="pt-BR" dirty="0" smtClean="0"/>
              <a:t>, 29)</a:t>
            </a:r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860032" y="797510"/>
            <a:ext cx="38164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 desafio </a:t>
            </a:r>
            <a:r>
              <a:rPr lang="pt-BR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 processo de Iniciação à Vida Cristã para adolescentes e jovens está, sobretudo, </a:t>
            </a:r>
            <a:r>
              <a:rPr lang="pt-BR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 modo de apresentar-lhes Jesus como alguém que vale a pena ser seguido</a:t>
            </a:r>
            <a:r>
              <a:rPr lang="pt-BR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t-BR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como um amigo muito próximo</a:t>
            </a:r>
            <a:r>
              <a:rPr lang="pt-BR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t-BR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Mestre</a:t>
            </a:r>
            <a:r>
              <a:rPr lang="pt-BR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pt-BR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Senhor de sua vida</a:t>
            </a:r>
            <a:r>
              <a:rPr lang="pt-BR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t-B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(n. 207)</a:t>
            </a:r>
            <a:endParaRPr lang="pt-BR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6" name="Picture 2" descr="http://1.bp.blogspot.com/-0iRx84cfeGE/U8v2Skl7Y0I/AAAAAAAAKO4/QVt8RnCVO7E/s1600/prega%C3%A7%C3%A3o+o+amigo+Jesus+cristo+preaching+Jesus+frie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185" y="6093296"/>
            <a:ext cx="699954" cy="699954"/>
          </a:xfrm>
          <a:prstGeom prst="rect">
            <a:avLst/>
          </a:prstGeom>
        </p:spPr>
      </p:pic>
      <p:sp>
        <p:nvSpPr>
          <p:cNvPr id="6" name="Retângulo de cantos arredondados 5"/>
          <p:cNvSpPr/>
          <p:nvPr/>
        </p:nvSpPr>
        <p:spPr>
          <a:xfrm>
            <a:off x="5572132" y="214290"/>
            <a:ext cx="250033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DOC 107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397958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835</TotalTime>
  <Words>969</Words>
  <Application>Microsoft Office PowerPoint</Application>
  <PresentationFormat>Apresentação na tela (4:3)</PresentationFormat>
  <Paragraphs>80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Tema do Office</vt:lpstr>
      <vt:lpstr>Vivência do Batismo</vt:lpstr>
      <vt:lpstr>ALEGRIA</vt:lpstr>
      <vt:lpstr>Apresentação do PowerPoint</vt:lpstr>
      <vt:lpstr>O início</vt:lpstr>
      <vt:lpstr>Não se nasce cristão</vt:lpstr>
      <vt:lpstr>Cheio de alegria</vt:lpstr>
      <vt:lpstr>Alegria  Marca do SER CRISTÃO</vt:lpstr>
      <vt:lpstr>Conhecer</vt:lpstr>
      <vt:lpstr>Apresentação do PowerPoint</vt:lpstr>
      <vt:lpstr> Cristo é a Palavra que salva </vt:lpstr>
      <vt:lpstr>Palavra que encanta</vt:lpstr>
      <vt:lpstr>Palavra que compromete</vt:lpstr>
      <vt:lpstr>Palavra que alimenta</vt:lpstr>
      <vt:lpstr>Palavra que compromete</vt:lpstr>
      <vt:lpstr>Apresentação do PowerPoint</vt:lpstr>
      <vt:lpstr>Apresentação do PowerPoint</vt:lpstr>
      <vt:lpstr>Inseridos na Comunidade</vt:lpstr>
      <vt:lpstr>Apresentação do PowerPoint</vt:lpstr>
      <vt:lpstr>Apresentação do PowerPoint</vt:lpstr>
      <vt:lpstr>Apresentação do PowerPoint</vt:lpstr>
      <vt:lpstr>Evangelizadores com Espírito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Vivência do Batismo</dc:title>
  <dc:creator>Computador</dc:creator>
  <cp:lastModifiedBy>FABIANO SCHWANCK</cp:lastModifiedBy>
  <cp:revision>49</cp:revision>
  <dcterms:created xsi:type="dcterms:W3CDTF">2017-07-03T18:28:13Z</dcterms:created>
  <dcterms:modified xsi:type="dcterms:W3CDTF">2017-07-18T16:11:57Z</dcterms:modified>
</cp:coreProperties>
</file>